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13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99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0A50781-E45A-4609-B868-0EE0BC86DDFC}" type="datetimeFigureOut">
              <a:rPr lang="en-GB" smtClean="0"/>
              <a:t>13/09/2018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39A9CF-5E64-4969-A30F-3AE32489471D}" type="slidenum">
              <a:rPr lang="en-GB" smtClean="0"/>
              <a:t>‹#›</a:t>
            </a:fld>
            <a:endParaRPr lang="en-GB"/>
          </a:p>
        </p:txBody>
      </p:sp>
    </p:spTree>
    <p:extLst>
      <p:ext uri="{BB962C8B-B14F-4D97-AF65-F5344CB8AC3E}">
        <p14:creationId xmlns:p14="http://schemas.microsoft.com/office/powerpoint/2010/main" val="364498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A50781-E45A-4609-B868-0EE0BC86DDFC}" type="datetimeFigureOut">
              <a:rPr lang="en-GB" smtClean="0"/>
              <a:t>13/09/2018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39A9CF-5E64-4969-A30F-3AE32489471D}" type="slidenum">
              <a:rPr lang="en-GB" smtClean="0"/>
              <a:t>‹#›</a:t>
            </a:fld>
            <a:endParaRPr lang="en-GB"/>
          </a:p>
        </p:txBody>
      </p:sp>
    </p:spTree>
    <p:extLst>
      <p:ext uri="{BB962C8B-B14F-4D97-AF65-F5344CB8AC3E}">
        <p14:creationId xmlns:p14="http://schemas.microsoft.com/office/powerpoint/2010/main" val="995987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A50781-E45A-4609-B868-0EE0BC86DDFC}" type="datetimeFigureOut">
              <a:rPr lang="en-GB" smtClean="0"/>
              <a:t>13/09/2018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39A9CF-5E64-4969-A30F-3AE32489471D}" type="slidenum">
              <a:rPr lang="en-GB" smtClean="0"/>
              <a:t>‹#›</a:t>
            </a:fld>
            <a:endParaRPr lang="en-GB"/>
          </a:p>
        </p:txBody>
      </p:sp>
    </p:spTree>
    <p:extLst>
      <p:ext uri="{BB962C8B-B14F-4D97-AF65-F5344CB8AC3E}">
        <p14:creationId xmlns:p14="http://schemas.microsoft.com/office/powerpoint/2010/main" val="88189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A50781-E45A-4609-B868-0EE0BC86DDFC}" type="datetimeFigureOut">
              <a:rPr lang="en-GB" smtClean="0"/>
              <a:t>13/09/2018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39A9CF-5E64-4969-A30F-3AE32489471D}" type="slidenum">
              <a:rPr lang="en-GB" smtClean="0"/>
              <a:t>‹#›</a:t>
            </a:fld>
            <a:endParaRPr lang="en-GB"/>
          </a:p>
        </p:txBody>
      </p:sp>
    </p:spTree>
    <p:extLst>
      <p:ext uri="{BB962C8B-B14F-4D97-AF65-F5344CB8AC3E}">
        <p14:creationId xmlns:p14="http://schemas.microsoft.com/office/powerpoint/2010/main" val="1190937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A50781-E45A-4609-B868-0EE0BC86DDFC}" type="datetimeFigureOut">
              <a:rPr lang="en-GB" smtClean="0"/>
              <a:t>13/09/2018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39A9CF-5E64-4969-A30F-3AE32489471D}" type="slidenum">
              <a:rPr lang="en-GB" smtClean="0"/>
              <a:t>‹#›</a:t>
            </a:fld>
            <a:endParaRPr lang="en-GB"/>
          </a:p>
        </p:txBody>
      </p:sp>
    </p:spTree>
    <p:extLst>
      <p:ext uri="{BB962C8B-B14F-4D97-AF65-F5344CB8AC3E}">
        <p14:creationId xmlns:p14="http://schemas.microsoft.com/office/powerpoint/2010/main" val="2727616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A50781-E45A-4609-B868-0EE0BC86DDFC}" type="datetimeFigureOut">
              <a:rPr lang="en-GB" smtClean="0"/>
              <a:t>13/09/2018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39A9CF-5E64-4969-A30F-3AE32489471D}" type="slidenum">
              <a:rPr lang="en-GB" smtClean="0"/>
              <a:t>‹#›</a:t>
            </a:fld>
            <a:endParaRPr lang="en-GB"/>
          </a:p>
        </p:txBody>
      </p:sp>
    </p:spTree>
    <p:extLst>
      <p:ext uri="{BB962C8B-B14F-4D97-AF65-F5344CB8AC3E}">
        <p14:creationId xmlns:p14="http://schemas.microsoft.com/office/powerpoint/2010/main" val="504653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A50781-E45A-4609-B868-0EE0BC86DDFC}" type="datetimeFigureOut">
              <a:rPr lang="en-GB" smtClean="0"/>
              <a:t>13/09/2018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C39A9CF-5E64-4969-A30F-3AE32489471D}" type="slidenum">
              <a:rPr lang="en-GB" smtClean="0"/>
              <a:t>‹#›</a:t>
            </a:fld>
            <a:endParaRPr lang="en-GB"/>
          </a:p>
        </p:txBody>
      </p:sp>
    </p:spTree>
    <p:extLst>
      <p:ext uri="{BB962C8B-B14F-4D97-AF65-F5344CB8AC3E}">
        <p14:creationId xmlns:p14="http://schemas.microsoft.com/office/powerpoint/2010/main" val="3038085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A50781-E45A-4609-B868-0EE0BC86DDFC}" type="datetimeFigureOut">
              <a:rPr lang="en-GB" smtClean="0"/>
              <a:t>13/09/2018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C39A9CF-5E64-4969-A30F-3AE32489471D}" type="slidenum">
              <a:rPr lang="en-GB" smtClean="0"/>
              <a:t>‹#›</a:t>
            </a:fld>
            <a:endParaRPr lang="en-GB"/>
          </a:p>
        </p:txBody>
      </p:sp>
    </p:spTree>
    <p:extLst>
      <p:ext uri="{BB962C8B-B14F-4D97-AF65-F5344CB8AC3E}">
        <p14:creationId xmlns:p14="http://schemas.microsoft.com/office/powerpoint/2010/main" val="3510975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50781-E45A-4609-B868-0EE0BC86DDFC}" type="datetimeFigureOut">
              <a:rPr lang="en-GB" smtClean="0"/>
              <a:t>13/09/2018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C39A9CF-5E64-4969-A30F-3AE32489471D}" type="slidenum">
              <a:rPr lang="en-GB" smtClean="0"/>
              <a:t>‹#›</a:t>
            </a:fld>
            <a:endParaRPr lang="en-GB"/>
          </a:p>
        </p:txBody>
      </p:sp>
    </p:spTree>
    <p:extLst>
      <p:ext uri="{BB962C8B-B14F-4D97-AF65-F5344CB8AC3E}">
        <p14:creationId xmlns:p14="http://schemas.microsoft.com/office/powerpoint/2010/main" val="3171099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A50781-E45A-4609-B868-0EE0BC86DDFC}" type="datetimeFigureOut">
              <a:rPr lang="en-GB" smtClean="0"/>
              <a:t>13/09/2018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39A9CF-5E64-4969-A30F-3AE32489471D}" type="slidenum">
              <a:rPr lang="en-GB" smtClean="0"/>
              <a:t>‹#›</a:t>
            </a:fld>
            <a:endParaRPr lang="en-GB"/>
          </a:p>
        </p:txBody>
      </p:sp>
    </p:spTree>
    <p:extLst>
      <p:ext uri="{BB962C8B-B14F-4D97-AF65-F5344CB8AC3E}">
        <p14:creationId xmlns:p14="http://schemas.microsoft.com/office/powerpoint/2010/main" val="3613694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A50781-E45A-4609-B868-0EE0BC86DDFC}" type="datetimeFigureOut">
              <a:rPr lang="en-GB" smtClean="0"/>
              <a:t>13/09/2018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39A9CF-5E64-4969-A30F-3AE32489471D}" type="slidenum">
              <a:rPr lang="en-GB" smtClean="0"/>
              <a:t>‹#›</a:t>
            </a:fld>
            <a:endParaRPr lang="en-GB"/>
          </a:p>
        </p:txBody>
      </p:sp>
    </p:spTree>
    <p:extLst>
      <p:ext uri="{BB962C8B-B14F-4D97-AF65-F5344CB8AC3E}">
        <p14:creationId xmlns:p14="http://schemas.microsoft.com/office/powerpoint/2010/main" val="2365537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50781-E45A-4609-B868-0EE0BC86DDFC}" type="datetimeFigureOut">
              <a:rPr lang="en-GB" smtClean="0"/>
              <a:t>13/09/2018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9A9CF-5E64-4969-A30F-3AE32489471D}" type="slidenum">
              <a:rPr lang="en-GB" smtClean="0"/>
              <a:t>‹#›</a:t>
            </a:fld>
            <a:endParaRPr lang="en-GB"/>
          </a:p>
        </p:txBody>
      </p:sp>
    </p:spTree>
    <p:extLst>
      <p:ext uri="{BB962C8B-B14F-4D97-AF65-F5344CB8AC3E}">
        <p14:creationId xmlns:p14="http://schemas.microsoft.com/office/powerpoint/2010/main" val="1151245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7227328" y="3861441"/>
            <a:ext cx="1911908" cy="1039704"/>
          </a:xfrm>
          <a:prstGeom prst="rect">
            <a:avLst/>
          </a:prstGeom>
        </p:spPr>
      </p:pic>
      <p:sp>
        <p:nvSpPr>
          <p:cNvPr id="4" name="TextBox 3"/>
          <p:cNvSpPr txBox="1"/>
          <p:nvPr/>
        </p:nvSpPr>
        <p:spPr>
          <a:xfrm>
            <a:off x="-3306" y="0"/>
            <a:ext cx="9144000" cy="33855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44450">
            <a:solidFill>
              <a:schemeClr val="tx1">
                <a:lumMod val="95000"/>
                <a:lumOff val="5000"/>
              </a:schemeClr>
            </a:solidFill>
          </a:ln>
        </p:spPr>
        <p:txBody>
          <a:bodyPr wrap="square" rtlCol="0">
            <a:spAutoFit/>
          </a:bodyPr>
          <a:lstStyle/>
          <a:p>
            <a:pPr algn="ctr"/>
            <a:r>
              <a:rPr lang="en-GB" sz="1600" b="1" dirty="0" smtClean="0"/>
              <a:t>PR1</a:t>
            </a:r>
            <a:r>
              <a:rPr lang="en-GB" sz="1600" b="1" dirty="0" smtClean="0"/>
              <a:t>: Ancient Philosophical Influences – Knowledge Organiser</a:t>
            </a:r>
            <a:endParaRPr lang="en-GB" sz="1600" b="1" dirty="0"/>
          </a:p>
        </p:txBody>
      </p:sp>
      <p:graphicFrame>
        <p:nvGraphicFramePr>
          <p:cNvPr id="5" name="Table 4"/>
          <p:cNvGraphicFramePr>
            <a:graphicFrameLocks noGrp="1"/>
          </p:cNvGraphicFramePr>
          <p:nvPr>
            <p:extLst>
              <p:ext uri="{D42A27DB-BD31-4B8C-83A1-F6EECF244321}">
                <p14:modId xmlns:p14="http://schemas.microsoft.com/office/powerpoint/2010/main" val="1196398239"/>
              </p:ext>
            </p:extLst>
          </p:nvPr>
        </p:nvGraphicFramePr>
        <p:xfrm>
          <a:off x="0" y="439839"/>
          <a:ext cx="5465379" cy="1264920"/>
        </p:xfrm>
        <a:graphic>
          <a:graphicData uri="http://schemas.openxmlformats.org/drawingml/2006/table">
            <a:tbl>
              <a:tblPr firstRow="1" bandRow="1">
                <a:tableStyleId>{5940675A-B579-460E-94D1-54222C63F5DA}</a:tableStyleId>
              </a:tblPr>
              <a:tblGrid>
                <a:gridCol w="1537960">
                  <a:extLst>
                    <a:ext uri="{9D8B030D-6E8A-4147-A177-3AD203B41FA5}">
                      <a16:colId xmlns:a16="http://schemas.microsoft.com/office/drawing/2014/main" val="20000"/>
                    </a:ext>
                  </a:extLst>
                </a:gridCol>
                <a:gridCol w="3927419">
                  <a:extLst>
                    <a:ext uri="{9D8B030D-6E8A-4147-A177-3AD203B41FA5}">
                      <a16:colId xmlns:a16="http://schemas.microsoft.com/office/drawing/2014/main" val="20001"/>
                    </a:ext>
                  </a:extLst>
                </a:gridCol>
              </a:tblGrid>
              <a:tr h="231419">
                <a:tc gridSpan="2">
                  <a:txBody>
                    <a:bodyPr/>
                    <a:lstStyle/>
                    <a:p>
                      <a:pPr algn="ctr"/>
                      <a:r>
                        <a:rPr lang="en-GB" sz="1100" dirty="0" smtClean="0">
                          <a:solidFill>
                            <a:schemeClr val="bg1"/>
                          </a:solidFill>
                          <a:latin typeface="Trebuchet MS" panose="020B0603020202020204" pitchFamily="34" charset="0"/>
                        </a:rPr>
                        <a:t>Time</a:t>
                      </a:r>
                      <a:r>
                        <a:rPr lang="en-GB" sz="1100" baseline="0" dirty="0" smtClean="0">
                          <a:solidFill>
                            <a:schemeClr val="bg1"/>
                          </a:solidFill>
                          <a:latin typeface="Trebuchet MS" panose="020B0603020202020204" pitchFamily="34" charset="0"/>
                        </a:rPr>
                        <a:t> line of philosophers and useful quotes</a:t>
                      </a:r>
                      <a:endParaRPr lang="en-GB" sz="1100" dirty="0">
                        <a:solidFill>
                          <a:schemeClr val="bg1"/>
                        </a:solidFill>
                        <a:latin typeface="Trebuchet MS" panose="020B0603020202020204" pitchFamily="34" charset="0"/>
                      </a:endParaRPr>
                    </a:p>
                  </a:txBody>
                  <a:tcPr marL="68580" marR="68580" marT="34290" marB="34290">
                    <a:solidFill>
                      <a:schemeClr val="accent2">
                        <a:lumMod val="50000"/>
                      </a:schemeClr>
                    </a:solidFill>
                  </a:tcPr>
                </a:tc>
                <a:tc hMerge="1">
                  <a:txBody>
                    <a:bodyPr/>
                    <a:lstStyle/>
                    <a:p>
                      <a:endParaRPr lang="en-GB" dirty="0"/>
                    </a:p>
                  </a:txBody>
                  <a:tcPr/>
                </a:tc>
                <a:extLst>
                  <a:ext uri="{0D108BD9-81ED-4DB2-BD59-A6C34878D82A}">
                    <a16:rowId xmlns:a16="http://schemas.microsoft.com/office/drawing/2014/main" val="10000"/>
                  </a:ext>
                </a:extLst>
              </a:tr>
              <a:tr h="2057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bg1"/>
                          </a:solidFill>
                        </a:rPr>
                        <a:t>1. Pythagoras (570-495 BCE)</a:t>
                      </a:r>
                    </a:p>
                  </a:txBody>
                  <a:tcPr marL="68580" marR="68580" marT="34290" marB="34290">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i="1" dirty="0" smtClean="0"/>
                        <a:t>“Reason is immortal, all else mortal.” </a:t>
                      </a:r>
                      <a:r>
                        <a:rPr lang="en-GB" sz="900" dirty="0" smtClean="0"/>
                        <a:t>– Pythagoras</a:t>
                      </a:r>
                      <a:r>
                        <a:rPr lang="en-GB" sz="900" baseline="0" dirty="0" smtClean="0"/>
                        <a:t> i</a:t>
                      </a:r>
                      <a:r>
                        <a:rPr lang="en-GB" sz="900" dirty="0" smtClean="0"/>
                        <a:t>nfluenced</a:t>
                      </a:r>
                      <a:r>
                        <a:rPr lang="en-GB" sz="900" baseline="0" dirty="0" smtClean="0"/>
                        <a:t> Plato </a:t>
                      </a:r>
                      <a:endParaRPr lang="en-GB" sz="900" dirty="0" smtClean="0">
                        <a:solidFill>
                          <a:schemeClr val="tx1"/>
                        </a:solidFill>
                      </a:endParaRPr>
                    </a:p>
                  </a:txBody>
                  <a:tcPr marL="68580" marR="68580" marT="34290" marB="34290">
                    <a:solidFill>
                      <a:schemeClr val="accent2">
                        <a:lumMod val="60000"/>
                        <a:lumOff val="40000"/>
                      </a:schemeClr>
                    </a:solidFill>
                  </a:tcPr>
                </a:tc>
                <a:extLst>
                  <a:ext uri="{0D108BD9-81ED-4DB2-BD59-A6C34878D82A}">
                    <a16:rowId xmlns:a16="http://schemas.microsoft.com/office/drawing/2014/main" val="10001"/>
                  </a:ext>
                </a:extLst>
              </a:tr>
              <a:tr h="2057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bg1"/>
                          </a:solidFill>
                        </a:rPr>
                        <a:t>2.</a:t>
                      </a:r>
                      <a:r>
                        <a:rPr lang="en-GB" sz="900" baseline="0" dirty="0" smtClean="0">
                          <a:solidFill>
                            <a:schemeClr val="bg1"/>
                          </a:solidFill>
                        </a:rPr>
                        <a:t> Heraclitus (535 - 475 BCE) </a:t>
                      </a:r>
                      <a:endParaRPr lang="en-GB" sz="900" dirty="0" smtClean="0">
                        <a:solidFill>
                          <a:schemeClr val="bg1"/>
                        </a:solidFill>
                      </a:endParaRPr>
                    </a:p>
                  </a:txBody>
                  <a:tcPr marL="68580" marR="68580" marT="34290" marB="34290">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i="1" dirty="0" smtClean="0">
                          <a:solidFill>
                            <a:schemeClr val="tx1"/>
                          </a:solidFill>
                        </a:rPr>
                        <a:t>“No</a:t>
                      </a:r>
                      <a:r>
                        <a:rPr lang="en-GB" sz="900" i="1" baseline="0" dirty="0" smtClean="0">
                          <a:solidFill>
                            <a:schemeClr val="tx1"/>
                          </a:solidFill>
                        </a:rPr>
                        <a:t> man ever steps into the same river twice” </a:t>
                      </a:r>
                      <a:r>
                        <a:rPr lang="en-GB" sz="900" baseline="0" dirty="0" smtClean="0">
                          <a:solidFill>
                            <a:schemeClr val="tx1"/>
                          </a:solidFill>
                        </a:rPr>
                        <a:t>Quoted by Plato about Heraclitus</a:t>
                      </a:r>
                      <a:endParaRPr lang="en-GB" sz="900" dirty="0" smtClean="0">
                        <a:solidFill>
                          <a:schemeClr val="tx1"/>
                        </a:solidFill>
                      </a:endParaRPr>
                    </a:p>
                  </a:txBody>
                  <a:tcPr marL="68580" marR="68580" marT="34290" marB="34290">
                    <a:solidFill>
                      <a:schemeClr val="accent2">
                        <a:lumMod val="60000"/>
                        <a:lumOff val="40000"/>
                      </a:schemeClr>
                    </a:solidFill>
                  </a:tcPr>
                </a:tc>
                <a:extLst>
                  <a:ext uri="{0D108BD9-81ED-4DB2-BD59-A6C34878D82A}">
                    <a16:rowId xmlns:a16="http://schemas.microsoft.com/office/drawing/2014/main" val="10002"/>
                  </a:ext>
                </a:extLst>
              </a:tr>
              <a:tr h="2057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bg1"/>
                          </a:solidFill>
                        </a:rPr>
                        <a:t>3. Socrates (470 – 399BCE)</a:t>
                      </a:r>
                    </a:p>
                  </a:txBody>
                  <a:tcPr marL="68580" marR="68580" marT="34290" marB="34290">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i="1" dirty="0" smtClean="0">
                          <a:solidFill>
                            <a:schemeClr val="tx1"/>
                          </a:solidFill>
                        </a:rPr>
                        <a:t>“The unexamined life is not worth living” </a:t>
                      </a:r>
                    </a:p>
                  </a:txBody>
                  <a:tcPr marL="68580" marR="68580" marT="34290" marB="34290">
                    <a:solidFill>
                      <a:schemeClr val="accent2">
                        <a:lumMod val="60000"/>
                        <a:lumOff val="40000"/>
                      </a:schemeClr>
                    </a:solidFill>
                  </a:tcPr>
                </a:tc>
                <a:extLst>
                  <a:ext uri="{0D108BD9-81ED-4DB2-BD59-A6C34878D82A}">
                    <a16:rowId xmlns:a16="http://schemas.microsoft.com/office/drawing/2014/main" val="10003"/>
                  </a:ext>
                </a:extLst>
              </a:tr>
              <a:tr h="2057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solidFill>
                            <a:schemeClr val="bg1"/>
                          </a:solidFill>
                        </a:rPr>
                        <a:t>4. Plato (428 – 347 BCE) </a:t>
                      </a:r>
                      <a:endParaRPr lang="en-GB" sz="900" dirty="0" smtClean="0">
                        <a:solidFill>
                          <a:schemeClr val="bg1"/>
                        </a:solidFill>
                      </a:endParaRPr>
                    </a:p>
                  </a:txBody>
                  <a:tcPr marL="68580" marR="68580" marT="34290" marB="34290">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i="1" dirty="0" smtClean="0">
                          <a:solidFill>
                            <a:schemeClr val="tx1"/>
                          </a:solidFill>
                        </a:rPr>
                        <a:t>“</a:t>
                      </a:r>
                      <a:r>
                        <a:rPr lang="en-GB" sz="900" i="1" baseline="0" dirty="0" smtClean="0">
                          <a:solidFill>
                            <a:schemeClr val="tx1"/>
                          </a:solidFill>
                        </a:rPr>
                        <a:t>On the walls of the cave, only the shadows are the truth.”</a:t>
                      </a:r>
                      <a:endParaRPr lang="en-GB" sz="900" i="1" dirty="0" smtClean="0">
                        <a:solidFill>
                          <a:schemeClr val="tx1"/>
                        </a:solidFill>
                      </a:endParaRPr>
                    </a:p>
                  </a:txBody>
                  <a:tcPr marL="68580" marR="68580" marT="34290" marB="34290">
                    <a:solidFill>
                      <a:schemeClr val="accent2">
                        <a:lumMod val="60000"/>
                        <a:lumOff val="40000"/>
                      </a:schemeClr>
                    </a:solidFill>
                  </a:tcPr>
                </a:tc>
                <a:extLst>
                  <a:ext uri="{0D108BD9-81ED-4DB2-BD59-A6C34878D82A}">
                    <a16:rowId xmlns:a16="http://schemas.microsoft.com/office/drawing/2014/main" val="10004"/>
                  </a:ext>
                </a:extLst>
              </a:tr>
              <a:tr h="2057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solidFill>
                            <a:schemeClr val="bg1"/>
                          </a:solidFill>
                        </a:rPr>
                        <a:t>5. Aristotle (322 - 384CE) </a:t>
                      </a:r>
                      <a:endParaRPr lang="en-GB" sz="900" dirty="0" smtClean="0">
                        <a:solidFill>
                          <a:schemeClr val="bg1"/>
                        </a:solidFill>
                      </a:endParaRPr>
                    </a:p>
                  </a:txBody>
                  <a:tcPr marL="68580" marR="68580" marT="34290" marB="34290">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i="1" kern="1200" dirty="0" smtClean="0">
                          <a:solidFill>
                            <a:schemeClr val="tx1"/>
                          </a:solidFill>
                          <a:effectLst/>
                          <a:latin typeface="+mn-lt"/>
                          <a:ea typeface="+mn-ea"/>
                          <a:cs typeface="+mn-cs"/>
                        </a:rPr>
                        <a:t>“The whole is more than the sum of its parts” </a:t>
                      </a:r>
                      <a:endParaRPr lang="en-GB" sz="900" i="1" dirty="0" smtClean="0">
                        <a:solidFill>
                          <a:schemeClr val="tx1"/>
                        </a:solidFill>
                      </a:endParaRPr>
                    </a:p>
                  </a:txBody>
                  <a:tcPr marL="68580" marR="68580" marT="34290" marB="34290">
                    <a:solidFill>
                      <a:schemeClr val="accent2">
                        <a:lumMod val="60000"/>
                        <a:lumOff val="40000"/>
                      </a:schemeClr>
                    </a:solidFill>
                  </a:tcP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537093660"/>
              </p:ext>
            </p:extLst>
          </p:nvPr>
        </p:nvGraphicFramePr>
        <p:xfrm>
          <a:off x="7798" y="4052145"/>
          <a:ext cx="5457582" cy="2804160"/>
        </p:xfrm>
        <a:graphic>
          <a:graphicData uri="http://schemas.openxmlformats.org/drawingml/2006/table">
            <a:tbl>
              <a:tblPr firstRow="1" bandRow="1">
                <a:tableStyleId>{5940675A-B579-460E-94D1-54222C63F5DA}</a:tableStyleId>
              </a:tblPr>
              <a:tblGrid>
                <a:gridCol w="2691410">
                  <a:extLst>
                    <a:ext uri="{9D8B030D-6E8A-4147-A177-3AD203B41FA5}">
                      <a16:colId xmlns:a16="http://schemas.microsoft.com/office/drawing/2014/main" val="20000"/>
                    </a:ext>
                  </a:extLst>
                </a:gridCol>
                <a:gridCol w="2766172">
                  <a:extLst>
                    <a:ext uri="{9D8B030D-6E8A-4147-A177-3AD203B41FA5}">
                      <a16:colId xmlns:a16="http://schemas.microsoft.com/office/drawing/2014/main" val="20001"/>
                    </a:ext>
                  </a:extLst>
                </a:gridCol>
              </a:tblGrid>
              <a:tr h="28557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1"/>
                          </a:solidFill>
                          <a:latin typeface="Trebuchet MS" panose="020B0603020202020204" pitchFamily="34" charset="0"/>
                        </a:rPr>
                        <a:t>Evaluation points</a:t>
                      </a:r>
                      <a:r>
                        <a:rPr lang="en-GB" sz="1100" baseline="0" dirty="0" smtClean="0">
                          <a:solidFill>
                            <a:schemeClr val="bg1"/>
                          </a:solidFill>
                          <a:latin typeface="Trebuchet MS" panose="020B0603020202020204" pitchFamily="34" charset="0"/>
                        </a:rPr>
                        <a:t> on Plato’s form of the Good and Aristotle's Prime Mover</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1100" dirty="0" smtClean="0">
                        <a:solidFill>
                          <a:schemeClr val="bg1"/>
                        </a:solidFill>
                        <a:latin typeface="Trebuchet MS" panose="020B0603020202020204" pitchFamily="34" charset="0"/>
                      </a:endParaRPr>
                    </a:p>
                  </a:txBody>
                  <a:tcPr marL="68580" marR="68580" marT="34290" marB="34290">
                    <a:solidFill>
                      <a:srgbClr val="002060"/>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dirty="0" smtClean="0">
                        <a:solidFill>
                          <a:schemeClr val="tx1"/>
                        </a:solidFill>
                      </a:endParaRPr>
                    </a:p>
                  </a:txBody>
                  <a:tcPr marL="68580" marR="68580" marT="34290" marB="34290"/>
                </a:tc>
                <a:extLst>
                  <a:ext uri="{0D108BD9-81ED-4DB2-BD59-A6C34878D82A}">
                    <a16:rowId xmlns:a16="http://schemas.microsoft.com/office/drawing/2014/main" val="10000"/>
                  </a:ext>
                </a:extLst>
              </a:tr>
              <a:tr h="359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solidFill>
                            <a:schemeClr val="bg1"/>
                          </a:solidFill>
                        </a:rPr>
                        <a:t>12. </a:t>
                      </a:r>
                      <a:r>
                        <a:rPr lang="en-GB" sz="900" b="1" u="sng" dirty="0" err="1" smtClean="0">
                          <a:solidFill>
                            <a:schemeClr val="bg1"/>
                          </a:solidFill>
                        </a:rPr>
                        <a:t>A.Y.Ayer</a:t>
                      </a:r>
                      <a:r>
                        <a:rPr lang="en-GB" sz="900" baseline="0" dirty="0" smtClean="0">
                          <a:solidFill>
                            <a:schemeClr val="bg1"/>
                          </a:solidFill>
                        </a:rPr>
                        <a:t> (19</a:t>
                      </a:r>
                      <a:r>
                        <a:rPr lang="en-GB" sz="900" baseline="30000" dirty="0" smtClean="0">
                          <a:solidFill>
                            <a:schemeClr val="bg1"/>
                          </a:solidFill>
                        </a:rPr>
                        <a:t>th</a:t>
                      </a:r>
                      <a:r>
                        <a:rPr lang="en-GB" sz="900" baseline="0" dirty="0" smtClean="0">
                          <a:solidFill>
                            <a:schemeClr val="bg1"/>
                          </a:solidFill>
                        </a:rPr>
                        <a:t> Century) claims that Plato has ‘primitive superstition’  referring to the noun of ‘Good’. So when we talk of something good we are simply expressing our own emotional reaction, not a referring to any real knowledge. </a:t>
                      </a:r>
                      <a:endParaRPr lang="en-GB" sz="900" dirty="0" smtClean="0">
                        <a:solidFill>
                          <a:schemeClr val="bg1"/>
                        </a:solidFill>
                      </a:endParaRPr>
                    </a:p>
                  </a:txBody>
                  <a:tcPr marL="68580" marR="68580" marT="34290" marB="34290">
                    <a:solidFill>
                      <a:schemeClr val="accent5">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900" dirty="0" smtClean="0"/>
                        <a:t>15. Philosophy</a:t>
                      </a:r>
                      <a:r>
                        <a:rPr lang="en-GB" altLang="en-US" sz="900" baseline="0" dirty="0" smtClean="0"/>
                        <a:t> criticism</a:t>
                      </a:r>
                      <a:r>
                        <a:rPr lang="en-GB" altLang="en-US" sz="900" dirty="0" smtClean="0"/>
                        <a:t>:</a:t>
                      </a:r>
                      <a:r>
                        <a:rPr lang="en-GB" altLang="en-US" sz="900" baseline="0" dirty="0" smtClean="0"/>
                        <a:t> A fallacy of composition cited by </a:t>
                      </a:r>
                      <a:r>
                        <a:rPr lang="en-GB" altLang="en-US" sz="900" b="1" u="sng" baseline="0" dirty="0" smtClean="0"/>
                        <a:t>David Hume </a:t>
                      </a:r>
                      <a:r>
                        <a:rPr lang="en-GB" altLang="en-US" sz="900" b="0" u="none" baseline="0" dirty="0" smtClean="0"/>
                        <a:t>(18</a:t>
                      </a:r>
                      <a:r>
                        <a:rPr lang="en-GB" altLang="en-US" sz="900" b="0" u="none" baseline="30000" dirty="0" smtClean="0"/>
                        <a:t>th</a:t>
                      </a:r>
                      <a:r>
                        <a:rPr lang="en-GB" altLang="en-US" sz="900" b="0" u="none" baseline="0" dirty="0" smtClean="0"/>
                        <a:t> Cent.) suggests that because something is true of the parts, does not mean that the same must be true of the whole, e.g., Just because all humans have mothers, its does not follow that humankind has a mother. </a:t>
                      </a:r>
                      <a:endParaRPr lang="en-GB" sz="900" b="1" u="sng" baseline="0" dirty="0" smtClean="0">
                        <a:solidFill>
                          <a:schemeClr val="tx1"/>
                        </a:solidFill>
                      </a:endParaRPr>
                    </a:p>
                  </a:txBody>
                  <a:tcPr marL="68580" marR="68580" marT="34290" marB="34290">
                    <a:solidFill>
                      <a:schemeClr val="accent5">
                        <a:lumMod val="40000"/>
                        <a:lumOff val="60000"/>
                      </a:schemeClr>
                    </a:solidFill>
                  </a:tcPr>
                </a:tc>
                <a:extLst>
                  <a:ext uri="{0D108BD9-81ED-4DB2-BD59-A6C34878D82A}">
                    <a16:rowId xmlns:a16="http://schemas.microsoft.com/office/drawing/2014/main" val="10001"/>
                  </a:ext>
                </a:extLst>
              </a:tr>
              <a:tr h="5105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bg1"/>
                          </a:solidFill>
                        </a:rPr>
                        <a:t>13.</a:t>
                      </a:r>
                      <a:r>
                        <a:rPr lang="en-GB" sz="900" b="1" u="sng" baseline="0" dirty="0" smtClean="0">
                          <a:solidFill>
                            <a:schemeClr val="bg1"/>
                          </a:solidFill>
                        </a:rPr>
                        <a:t> Karl Popper </a:t>
                      </a:r>
                      <a:r>
                        <a:rPr lang="en-GB" sz="900" b="0" u="none" baseline="0" dirty="0" smtClean="0">
                          <a:solidFill>
                            <a:schemeClr val="bg1"/>
                          </a:solidFill>
                        </a:rPr>
                        <a:t> (20</a:t>
                      </a:r>
                      <a:r>
                        <a:rPr lang="en-GB" sz="900" b="0" u="none" baseline="30000" dirty="0" smtClean="0">
                          <a:solidFill>
                            <a:schemeClr val="bg1"/>
                          </a:solidFill>
                        </a:rPr>
                        <a:t>th</a:t>
                      </a:r>
                      <a:r>
                        <a:rPr lang="en-GB" sz="900" b="1" u="none" baseline="0" dirty="0" smtClean="0">
                          <a:solidFill>
                            <a:schemeClr val="bg1"/>
                          </a:solidFill>
                        </a:rPr>
                        <a:t> Century) </a:t>
                      </a:r>
                      <a:r>
                        <a:rPr lang="en-GB" sz="900" baseline="0" dirty="0" smtClean="0">
                          <a:solidFill>
                            <a:schemeClr val="bg1"/>
                          </a:solidFill>
                        </a:rPr>
                        <a:t>maintains that Plato is determined to find a certainty in the Form of the Good that cannot be found in this world of continual change.  </a:t>
                      </a:r>
                      <a:endParaRPr lang="en-GB" sz="900" dirty="0" smtClean="0">
                        <a:solidFill>
                          <a:schemeClr val="bg1"/>
                        </a:solidFill>
                      </a:endParaRPr>
                    </a:p>
                  </a:txBody>
                  <a:tcPr marL="68580" marR="68580" marT="34290" marB="34290">
                    <a:solidFill>
                      <a:schemeClr val="accent5">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900" dirty="0" smtClean="0"/>
                        <a:t>16. Philosophy</a:t>
                      </a:r>
                      <a:r>
                        <a:rPr lang="en-GB" altLang="en-US" sz="900" baseline="0" dirty="0" smtClean="0"/>
                        <a:t> criticism: </a:t>
                      </a:r>
                      <a:r>
                        <a:rPr lang="en-GB" altLang="en-US" sz="900" dirty="0" smtClean="0"/>
                        <a:t>Aristotle argues</a:t>
                      </a:r>
                      <a:r>
                        <a:rPr lang="en-GB" altLang="en-US" sz="900" baseline="0" dirty="0" smtClean="0"/>
                        <a:t> there is purpose or </a:t>
                      </a:r>
                      <a:r>
                        <a:rPr lang="en-GB" altLang="en-US" sz="900" baseline="0" dirty="0" err="1" smtClean="0"/>
                        <a:t>telos</a:t>
                      </a:r>
                      <a:r>
                        <a:rPr lang="en-GB" altLang="en-US" sz="900" baseline="0" dirty="0" smtClean="0"/>
                        <a:t> to everything.  </a:t>
                      </a:r>
                      <a:r>
                        <a:rPr lang="en-GB" altLang="en-US" sz="900" b="0" u="none" baseline="0" dirty="0" smtClean="0"/>
                        <a:t>Evolution</a:t>
                      </a:r>
                      <a:r>
                        <a:rPr lang="en-GB" altLang="en-US" sz="900" baseline="0" dirty="0" smtClean="0"/>
                        <a:t> suggests there is a randomness and destruction of species. </a:t>
                      </a:r>
                      <a:r>
                        <a:rPr lang="en-GB" altLang="en-US" sz="900" b="1" u="sng" baseline="0" dirty="0" smtClean="0"/>
                        <a:t>Bertrand Russell </a:t>
                      </a:r>
                      <a:r>
                        <a:rPr lang="en-GB" altLang="en-US" sz="900" b="0" u="none" baseline="0" dirty="0" smtClean="0"/>
                        <a:t>(20</a:t>
                      </a:r>
                      <a:r>
                        <a:rPr lang="en-GB" altLang="en-US" sz="900" b="0" u="none" baseline="30000" dirty="0" smtClean="0"/>
                        <a:t>th</a:t>
                      </a:r>
                      <a:r>
                        <a:rPr lang="en-GB" altLang="en-US" sz="900" b="0" u="none" baseline="0" dirty="0" smtClean="0"/>
                        <a:t> Cent.) </a:t>
                      </a:r>
                      <a:r>
                        <a:rPr lang="en-GB" altLang="en-US" sz="900" b="0" baseline="0" dirty="0" smtClean="0"/>
                        <a:t>said </a:t>
                      </a:r>
                      <a:r>
                        <a:rPr lang="en-GB" altLang="en-US" sz="900" b="0" i="1" baseline="0" dirty="0" smtClean="0"/>
                        <a:t>‘the universe is just here, and that’s all’. </a:t>
                      </a:r>
                      <a:endParaRPr lang="en-GB" sz="900" b="1" u="sng" baseline="0" dirty="0" smtClean="0">
                        <a:solidFill>
                          <a:schemeClr val="tx1"/>
                        </a:solidFill>
                      </a:endParaRPr>
                    </a:p>
                  </a:txBody>
                  <a:tcPr marL="68580" marR="68580" marT="34290" marB="34290">
                    <a:solidFill>
                      <a:schemeClr val="accent5">
                        <a:lumMod val="40000"/>
                        <a:lumOff val="60000"/>
                      </a:schemeClr>
                    </a:solidFill>
                  </a:tcPr>
                </a:tc>
                <a:extLst>
                  <a:ext uri="{0D108BD9-81ED-4DB2-BD59-A6C34878D82A}">
                    <a16:rowId xmlns:a16="http://schemas.microsoft.com/office/drawing/2014/main" val="10002"/>
                  </a:ext>
                </a:extLst>
              </a:tr>
              <a:tr h="5105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bg1"/>
                          </a:solidFill>
                        </a:rPr>
                        <a:t>14.</a:t>
                      </a:r>
                      <a:r>
                        <a:rPr lang="en-GB" sz="900" baseline="0" dirty="0" smtClean="0">
                          <a:solidFill>
                            <a:schemeClr val="bg1"/>
                          </a:solidFill>
                        </a:rPr>
                        <a:t>  </a:t>
                      </a:r>
                      <a:r>
                        <a:rPr lang="en-GB" sz="900" b="1" u="sng" baseline="0" dirty="0" smtClean="0">
                          <a:solidFill>
                            <a:schemeClr val="bg1"/>
                          </a:solidFill>
                        </a:rPr>
                        <a:t>Richard Dawkins </a:t>
                      </a:r>
                      <a:r>
                        <a:rPr lang="en-GB" sz="900" baseline="0" dirty="0" smtClean="0">
                          <a:solidFill>
                            <a:schemeClr val="bg1"/>
                          </a:solidFill>
                        </a:rPr>
                        <a:t>(21</a:t>
                      </a:r>
                      <a:r>
                        <a:rPr lang="en-GB" sz="900" baseline="30000" dirty="0" smtClean="0">
                          <a:solidFill>
                            <a:schemeClr val="bg1"/>
                          </a:solidFill>
                        </a:rPr>
                        <a:t>st</a:t>
                      </a:r>
                      <a:r>
                        <a:rPr lang="en-GB" sz="900" baseline="0" dirty="0" smtClean="0">
                          <a:solidFill>
                            <a:schemeClr val="bg1"/>
                          </a:solidFill>
                        </a:rPr>
                        <a:t> Century) reasons that it is nonsense to talk of a transcendent other world beyond the physical.  He would argue against Plato there is no metaphysical world of the forms/ideas of the Good. </a:t>
                      </a:r>
                      <a:endParaRPr lang="en-GB" sz="900" dirty="0" smtClean="0">
                        <a:solidFill>
                          <a:schemeClr val="bg1"/>
                        </a:solidFill>
                      </a:endParaRPr>
                    </a:p>
                  </a:txBody>
                  <a:tcPr marL="68580" marR="68580" marT="34290" marB="34290">
                    <a:solidFill>
                      <a:schemeClr val="accent5">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900" dirty="0" smtClean="0"/>
                        <a:t>17. Scientific</a:t>
                      </a:r>
                      <a:r>
                        <a:rPr lang="en-GB" altLang="en-US" sz="900" baseline="0" dirty="0" smtClean="0"/>
                        <a:t> criticism: </a:t>
                      </a:r>
                      <a:r>
                        <a:rPr lang="en-GB" altLang="en-US" sz="900" b="0" u="none" baseline="0" dirty="0" smtClean="0"/>
                        <a:t>In Big bang theory, </a:t>
                      </a:r>
                      <a:r>
                        <a:rPr lang="en-GB" altLang="en-US" sz="900" b="1" u="sng" baseline="0" dirty="0" smtClean="0"/>
                        <a:t>Edwin Hubble </a:t>
                      </a:r>
                      <a:r>
                        <a:rPr lang="en-GB" altLang="en-US" sz="900" b="0" u="none" baseline="0" dirty="0" smtClean="0"/>
                        <a:t>(20</a:t>
                      </a:r>
                      <a:r>
                        <a:rPr lang="en-GB" altLang="en-US" sz="900" b="0" u="none" baseline="30000" dirty="0" smtClean="0"/>
                        <a:t>th</a:t>
                      </a:r>
                      <a:r>
                        <a:rPr lang="en-GB" altLang="en-US" sz="900" b="0" u="none" baseline="0" dirty="0" smtClean="0"/>
                        <a:t> Cent.) </a:t>
                      </a:r>
                      <a:r>
                        <a:rPr lang="en-GB" altLang="en-US" sz="900" baseline="0" dirty="0" smtClean="0"/>
                        <a:t>contradicts Aristotle's idea of a god who brings the world into motion by attracting it to himself. Instead, we are presented with a violent beginning of an ever expanding universe, which does not need a god.  </a:t>
                      </a:r>
                      <a:endParaRPr lang="en-GB" sz="900" b="0" u="none" baseline="0" dirty="0" smtClean="0">
                        <a:solidFill>
                          <a:schemeClr val="tx1"/>
                        </a:solidFill>
                      </a:endParaRPr>
                    </a:p>
                  </a:txBody>
                  <a:tcPr marL="68580" marR="68580" marT="34290" marB="34290">
                    <a:solidFill>
                      <a:schemeClr val="accent5">
                        <a:lumMod val="40000"/>
                        <a:lumOff val="60000"/>
                      </a:schemeClr>
                    </a:solidFill>
                  </a:tcPr>
                </a:tc>
                <a:extLst>
                  <a:ext uri="{0D108BD9-81ED-4DB2-BD59-A6C34878D82A}">
                    <a16:rowId xmlns:a16="http://schemas.microsoft.com/office/drawing/2014/main" val="10003"/>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377360297"/>
              </p:ext>
            </p:extLst>
          </p:nvPr>
        </p:nvGraphicFramePr>
        <p:xfrm>
          <a:off x="-3306" y="1737970"/>
          <a:ext cx="5468685" cy="2255520"/>
        </p:xfrm>
        <a:graphic>
          <a:graphicData uri="http://schemas.openxmlformats.org/drawingml/2006/table">
            <a:tbl>
              <a:tblPr firstRow="1" bandRow="1">
                <a:tableStyleId>{5940675A-B579-460E-94D1-54222C63F5DA}</a:tableStyleId>
              </a:tblPr>
              <a:tblGrid>
                <a:gridCol w="2696885">
                  <a:extLst>
                    <a:ext uri="{9D8B030D-6E8A-4147-A177-3AD203B41FA5}">
                      <a16:colId xmlns:a16="http://schemas.microsoft.com/office/drawing/2014/main" val="20000"/>
                    </a:ext>
                  </a:extLst>
                </a:gridCol>
                <a:gridCol w="2771800">
                  <a:extLst>
                    <a:ext uri="{9D8B030D-6E8A-4147-A177-3AD203B41FA5}">
                      <a16:colId xmlns:a16="http://schemas.microsoft.com/office/drawing/2014/main" val="20001"/>
                    </a:ext>
                  </a:extLst>
                </a:gridCol>
              </a:tblGrid>
              <a:tr h="19822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kern="1200" dirty="0" smtClean="0">
                          <a:solidFill>
                            <a:schemeClr val="bg1"/>
                          </a:solidFill>
                          <a:effectLst/>
                          <a:latin typeface="Trebuchet MS" panose="020B0603020202020204" pitchFamily="34" charset="0"/>
                          <a:ea typeface="+mn-ea"/>
                          <a:cs typeface="+mn-cs"/>
                        </a:rPr>
                        <a:t>Evaluation of Aristotle’s use of the senses and Plato’s reliance on reason.</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1100" dirty="0" smtClean="0">
                        <a:solidFill>
                          <a:schemeClr val="bg1"/>
                        </a:solidFill>
                        <a:latin typeface="Trebuchet MS" panose="020B0603020202020204" pitchFamily="34" charset="0"/>
                      </a:endParaRPr>
                    </a:p>
                  </a:txBody>
                  <a:tcPr marL="68580" marR="68580" marT="34290" marB="34290">
                    <a:solidFill>
                      <a:schemeClr val="accent6">
                        <a:lumMod val="5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dirty="0" smtClean="0">
                        <a:solidFill>
                          <a:schemeClr val="tx1"/>
                        </a:solidFill>
                      </a:endParaRPr>
                    </a:p>
                  </a:txBody>
                  <a:tcPr marL="68580" marR="68580" marT="34290" marB="34290"/>
                </a:tc>
                <a:extLst>
                  <a:ext uri="{0D108BD9-81ED-4DB2-BD59-A6C34878D82A}">
                    <a16:rowId xmlns:a16="http://schemas.microsoft.com/office/drawing/2014/main" val="10000"/>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solidFill>
                            <a:schemeClr val="bg1"/>
                          </a:solidFill>
                        </a:rPr>
                        <a:t>6. </a:t>
                      </a:r>
                      <a:r>
                        <a:rPr lang="en-GB" altLang="en-US" sz="900" b="0" u="none" dirty="0" smtClean="0">
                          <a:solidFill>
                            <a:schemeClr val="bg1"/>
                          </a:solidFill>
                        </a:rPr>
                        <a:t>Aristotle </a:t>
                      </a:r>
                      <a:r>
                        <a:rPr lang="en-GB" altLang="en-US" sz="900" dirty="0" smtClean="0">
                          <a:solidFill>
                            <a:schemeClr val="bg1"/>
                          </a:solidFill>
                        </a:rPr>
                        <a:t>disagreed with Plato, he was more of a a materialist</a:t>
                      </a:r>
                      <a:r>
                        <a:rPr lang="en-GB" altLang="en-US" sz="900" baseline="0" dirty="0" smtClean="0">
                          <a:solidFill>
                            <a:schemeClr val="bg1"/>
                          </a:solidFill>
                        </a:rPr>
                        <a:t> and stipulated</a:t>
                      </a:r>
                      <a:r>
                        <a:rPr lang="en-GB" altLang="en-US" sz="900" dirty="0" smtClean="0">
                          <a:solidFill>
                            <a:schemeClr val="bg1"/>
                          </a:solidFill>
                        </a:rPr>
                        <a:t> there was no </a:t>
                      </a:r>
                      <a:r>
                        <a:rPr lang="en-GB" altLang="en-US" sz="900" b="1" u="sng" dirty="0" smtClean="0">
                          <a:solidFill>
                            <a:schemeClr val="bg1"/>
                          </a:solidFill>
                        </a:rPr>
                        <a:t>empirical evidence </a:t>
                      </a:r>
                      <a:r>
                        <a:rPr lang="en-GB" altLang="en-US" sz="900" b="1" u="none" dirty="0" smtClean="0">
                          <a:solidFill>
                            <a:schemeClr val="bg1"/>
                          </a:solidFill>
                        </a:rPr>
                        <a:t> </a:t>
                      </a:r>
                      <a:r>
                        <a:rPr lang="en-GB" altLang="en-US" sz="900" b="0" u="none" dirty="0" smtClean="0">
                          <a:solidFill>
                            <a:schemeClr val="bg1"/>
                          </a:solidFill>
                        </a:rPr>
                        <a:t>or</a:t>
                      </a:r>
                      <a:r>
                        <a:rPr lang="en-GB" altLang="en-US" sz="900" b="0" u="none" baseline="0" dirty="0" smtClean="0">
                          <a:solidFill>
                            <a:schemeClr val="bg1"/>
                          </a:solidFill>
                        </a:rPr>
                        <a:t> proof </a:t>
                      </a:r>
                      <a:r>
                        <a:rPr lang="en-GB" altLang="en-US" sz="900" dirty="0" smtClean="0">
                          <a:solidFill>
                            <a:schemeClr val="bg1"/>
                          </a:solidFill>
                        </a:rPr>
                        <a:t>that </a:t>
                      </a:r>
                      <a:r>
                        <a:rPr lang="en-GB" altLang="en-US" sz="900" b="0" u="none" dirty="0" smtClean="0">
                          <a:solidFill>
                            <a:schemeClr val="bg1"/>
                          </a:solidFill>
                        </a:rPr>
                        <a:t>forms</a:t>
                      </a:r>
                      <a:r>
                        <a:rPr lang="en-GB" altLang="en-US" sz="900" dirty="0" smtClean="0">
                          <a:solidFill>
                            <a:schemeClr val="bg1"/>
                          </a:solidFill>
                        </a:rPr>
                        <a:t> exist beyond this world. </a:t>
                      </a:r>
                      <a:endParaRPr lang="en-GB" sz="900" b="0" u="none" baseline="0" dirty="0" smtClean="0">
                        <a:solidFill>
                          <a:schemeClr val="bg1"/>
                        </a:solidFill>
                      </a:endParaRPr>
                    </a:p>
                  </a:txBody>
                  <a:tcPr marL="68580" marR="68580" marT="34290" marB="34290">
                    <a:solidFill>
                      <a:schemeClr val="accent6">
                        <a:lumMod val="75000"/>
                      </a:schemeClr>
                    </a:solidFill>
                  </a:tcPr>
                </a:tc>
                <a:tc>
                  <a:txBody>
                    <a:bodyPr/>
                    <a:lstStyle/>
                    <a:p>
                      <a:r>
                        <a:rPr lang="en-GB" sz="900" baseline="0" dirty="0" smtClean="0">
                          <a:solidFill>
                            <a:schemeClr val="tx1"/>
                          </a:solidFill>
                          <a:latin typeface="+mn-lt"/>
                        </a:rPr>
                        <a:t>9. </a:t>
                      </a:r>
                      <a:r>
                        <a:rPr lang="en-GB" sz="900" b="0" u="none" baseline="0" dirty="0" smtClean="0">
                          <a:solidFill>
                            <a:schemeClr val="tx1"/>
                          </a:solidFill>
                          <a:latin typeface="+mn-lt"/>
                        </a:rPr>
                        <a:t>Plato </a:t>
                      </a:r>
                      <a:r>
                        <a:rPr lang="en-GB" sz="900" baseline="0" dirty="0" smtClean="0">
                          <a:solidFill>
                            <a:schemeClr val="tx1"/>
                          </a:solidFill>
                          <a:latin typeface="+mn-lt"/>
                        </a:rPr>
                        <a:t>disagreed with Aristotle.  He postulated that we can rely on </a:t>
                      </a:r>
                      <a:r>
                        <a:rPr lang="en-GB" sz="900" i="1" baseline="0" dirty="0" smtClean="0">
                          <a:solidFill>
                            <a:schemeClr val="tx1"/>
                          </a:solidFill>
                          <a:latin typeface="+mn-lt"/>
                        </a:rPr>
                        <a:t>a </a:t>
                      </a:r>
                      <a:r>
                        <a:rPr lang="en-GB" sz="900" i="1" baseline="0" dirty="0" err="1" smtClean="0">
                          <a:solidFill>
                            <a:schemeClr val="tx1"/>
                          </a:solidFill>
                          <a:latin typeface="+mn-lt"/>
                        </a:rPr>
                        <a:t>prioi</a:t>
                      </a:r>
                      <a:r>
                        <a:rPr lang="en-GB" sz="900" i="1" baseline="0" dirty="0" smtClean="0">
                          <a:solidFill>
                            <a:schemeClr val="tx1"/>
                          </a:solidFill>
                          <a:latin typeface="+mn-lt"/>
                        </a:rPr>
                        <a:t> </a:t>
                      </a:r>
                      <a:r>
                        <a:rPr lang="en-GB" sz="900" i="0" baseline="0" dirty="0" smtClean="0">
                          <a:solidFill>
                            <a:schemeClr val="tx1"/>
                          </a:solidFill>
                          <a:latin typeface="+mn-lt"/>
                        </a:rPr>
                        <a:t>reasoning</a:t>
                      </a:r>
                      <a:r>
                        <a:rPr lang="en-GB" sz="900" baseline="0" dirty="0" smtClean="0">
                          <a:solidFill>
                            <a:schemeClr val="tx1"/>
                          </a:solidFill>
                          <a:latin typeface="+mn-lt"/>
                        </a:rPr>
                        <a:t>, Plato was a dualist, an absolutist and our goal was to be a </a:t>
                      </a:r>
                      <a:r>
                        <a:rPr lang="en-GB" sz="900" b="1" u="sng" baseline="0" dirty="0" smtClean="0">
                          <a:solidFill>
                            <a:schemeClr val="tx1"/>
                          </a:solidFill>
                          <a:latin typeface="+mn-lt"/>
                        </a:rPr>
                        <a:t>‘philosopher king’.</a:t>
                      </a:r>
                      <a:endParaRPr lang="en-GB" sz="900" b="1" u="sng" dirty="0">
                        <a:solidFill>
                          <a:schemeClr val="tx1"/>
                        </a:solidFill>
                        <a:latin typeface="+mn-lt"/>
                      </a:endParaRPr>
                    </a:p>
                  </a:txBody>
                  <a:tcPr marL="68580" marR="68580" marT="34290" marB="34290">
                    <a:solidFill>
                      <a:schemeClr val="accent6">
                        <a:lumMod val="40000"/>
                        <a:lumOff val="60000"/>
                      </a:schemeClr>
                    </a:solidFill>
                  </a:tcPr>
                </a:tc>
                <a:extLst>
                  <a:ext uri="{0D108BD9-81ED-4DB2-BD59-A6C34878D82A}">
                    <a16:rowId xmlns:a16="http://schemas.microsoft.com/office/drawing/2014/main" val="10001"/>
                  </a:ext>
                </a:extLst>
              </a:tr>
              <a:tr h="225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solidFill>
                            <a:schemeClr val="bg1"/>
                          </a:solidFill>
                        </a:rPr>
                        <a:t>7.  Aristotle deduced </a:t>
                      </a:r>
                      <a:r>
                        <a:rPr lang="en-GB" altLang="en-US" sz="900" baseline="0" dirty="0" smtClean="0">
                          <a:solidFill>
                            <a:schemeClr val="bg1"/>
                          </a:solidFill>
                        </a:rPr>
                        <a:t>o</a:t>
                      </a:r>
                      <a:r>
                        <a:rPr lang="en-GB" altLang="en-US" sz="900" dirty="0" smtClean="0">
                          <a:solidFill>
                            <a:schemeClr val="bg1"/>
                          </a:solidFill>
                        </a:rPr>
                        <a:t>bjects change in</a:t>
                      </a:r>
                      <a:r>
                        <a:rPr lang="en-GB" altLang="en-US" sz="900" baseline="0" dirty="0" smtClean="0">
                          <a:solidFill>
                            <a:schemeClr val="bg1"/>
                          </a:solidFill>
                        </a:rPr>
                        <a:t> different ways </a:t>
                      </a:r>
                      <a:r>
                        <a:rPr lang="en-GB" altLang="en-US" sz="900" dirty="0" smtClean="0">
                          <a:solidFill>
                            <a:schemeClr val="bg1"/>
                          </a:solidFill>
                        </a:rPr>
                        <a:t>and these changes are </a:t>
                      </a:r>
                      <a:r>
                        <a:rPr lang="en-GB" altLang="en-US" sz="900" b="0" u="none" dirty="0" smtClean="0">
                          <a:solidFill>
                            <a:schemeClr val="bg1"/>
                          </a:solidFill>
                        </a:rPr>
                        <a:t>caused</a:t>
                      </a:r>
                      <a:r>
                        <a:rPr lang="en-GB" altLang="en-US" sz="900" dirty="0" smtClean="0">
                          <a:solidFill>
                            <a:schemeClr val="bg1"/>
                          </a:solidFill>
                        </a:rPr>
                        <a:t>. If there is change, this</a:t>
                      </a:r>
                      <a:r>
                        <a:rPr lang="en-GB" altLang="en-US" sz="900" baseline="0" dirty="0" smtClean="0">
                          <a:solidFill>
                            <a:schemeClr val="bg1"/>
                          </a:solidFill>
                        </a:rPr>
                        <a:t> has to be </a:t>
                      </a:r>
                      <a:r>
                        <a:rPr lang="en-GB" altLang="en-US" sz="900" dirty="0" smtClean="0">
                          <a:solidFill>
                            <a:schemeClr val="bg1"/>
                          </a:solidFill>
                        </a:rPr>
                        <a:t>initiate by</a:t>
                      </a:r>
                      <a:r>
                        <a:rPr lang="en-GB" altLang="en-US" sz="900" baseline="0" dirty="0" smtClean="0">
                          <a:solidFill>
                            <a:schemeClr val="bg1"/>
                          </a:solidFill>
                        </a:rPr>
                        <a:t> a Being, this Aristotle called the </a:t>
                      </a:r>
                      <a:r>
                        <a:rPr lang="en-GB" altLang="en-US" sz="900" b="1" i="0" u="sng" baseline="0" dirty="0" smtClean="0">
                          <a:solidFill>
                            <a:schemeClr val="bg1"/>
                          </a:solidFill>
                        </a:rPr>
                        <a:t>Prime Mover, </a:t>
                      </a:r>
                      <a:r>
                        <a:rPr lang="en-GB" altLang="en-US" sz="900" b="1" i="0" u="none" baseline="0" dirty="0" smtClean="0">
                          <a:solidFill>
                            <a:schemeClr val="bg1"/>
                          </a:solidFill>
                        </a:rPr>
                        <a:t>w</a:t>
                      </a:r>
                      <a:r>
                        <a:rPr lang="en-GB" altLang="en-US" sz="900" b="0" i="0" u="none" baseline="0" dirty="0" smtClean="0">
                          <a:solidFill>
                            <a:schemeClr val="bg1"/>
                          </a:solidFill>
                        </a:rPr>
                        <a:t>ho was an intelligent and transcendent. </a:t>
                      </a:r>
                      <a:endParaRPr lang="en-GB" sz="900" b="1" i="0" u="sng" baseline="0" dirty="0" smtClean="0">
                        <a:solidFill>
                          <a:schemeClr val="bg1"/>
                        </a:solidFill>
                      </a:endParaRPr>
                    </a:p>
                  </a:txBody>
                  <a:tcPr marL="68580" marR="68580" marT="34290" marB="34290">
                    <a:solidFill>
                      <a:schemeClr val="accent6">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t>10. Plato’s </a:t>
                      </a:r>
                      <a:r>
                        <a:rPr lang="en-GB" sz="900" b="1" u="sng" dirty="0" smtClean="0"/>
                        <a:t>chariot</a:t>
                      </a:r>
                      <a:r>
                        <a:rPr lang="en-GB" sz="900" dirty="0" smtClean="0"/>
                        <a:t> shows that our</a:t>
                      </a:r>
                      <a:r>
                        <a:rPr lang="en-GB" sz="900" baseline="0" dirty="0" smtClean="0"/>
                        <a:t> </a:t>
                      </a:r>
                      <a:r>
                        <a:rPr lang="en-GB" sz="900" baseline="0" dirty="0" smtClean="0">
                          <a:solidFill>
                            <a:schemeClr val="tx1"/>
                          </a:solidFill>
                          <a:latin typeface="+mn-lt"/>
                        </a:rPr>
                        <a:t>souls are like horsemen and that we need reason to control the appetite, driving towards The Good (Beauty, Truth and Justice). </a:t>
                      </a:r>
                      <a:endParaRPr lang="en-GB" sz="900" dirty="0" smtClean="0">
                        <a:solidFill>
                          <a:schemeClr val="tx1"/>
                        </a:solidFill>
                        <a:latin typeface="+mn-lt"/>
                      </a:endParaRPr>
                    </a:p>
                    <a:p>
                      <a:endParaRPr lang="en-GB" sz="900" dirty="0"/>
                    </a:p>
                  </a:txBody>
                  <a:tcPr marL="68580" marR="68580" marT="34290" marB="34290">
                    <a:solidFill>
                      <a:schemeClr val="accent6">
                        <a:lumMod val="40000"/>
                        <a:lumOff val="60000"/>
                      </a:schemeClr>
                    </a:solidFill>
                  </a:tcPr>
                </a:tc>
                <a:extLst>
                  <a:ext uri="{0D108BD9-81ED-4DB2-BD59-A6C34878D82A}">
                    <a16:rowId xmlns:a16="http://schemas.microsoft.com/office/drawing/2014/main" val="10002"/>
                  </a:ext>
                </a:extLst>
              </a:tr>
              <a:tr h="2244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solidFill>
                            <a:schemeClr val="bg1"/>
                          </a:solidFill>
                        </a:rPr>
                        <a:t>8.</a:t>
                      </a:r>
                      <a:r>
                        <a:rPr lang="en-GB" sz="900" baseline="0" dirty="0" smtClean="0">
                          <a:solidFill>
                            <a:schemeClr val="tx1"/>
                          </a:solidFill>
                          <a:latin typeface="+mn-lt"/>
                        </a:rPr>
                        <a:t> </a:t>
                      </a:r>
                      <a:r>
                        <a:rPr lang="en-GB" sz="900" baseline="0" dirty="0" smtClean="0">
                          <a:solidFill>
                            <a:schemeClr val="bg1"/>
                          </a:solidFill>
                          <a:latin typeface="+mn-lt"/>
                        </a:rPr>
                        <a:t>Plato said </a:t>
                      </a:r>
                      <a:r>
                        <a:rPr lang="en-GB" sz="900" i="1" dirty="0" smtClean="0">
                          <a:solidFill>
                            <a:schemeClr val="bg1"/>
                          </a:solidFill>
                          <a:effectLst/>
                          <a:latin typeface="+mn-lt"/>
                          <a:ea typeface="Calibri" panose="020F0502020204030204" pitchFamily="34" charset="0"/>
                          <a:cs typeface="Calibri" panose="020F0502020204030204" pitchFamily="34" charset="0"/>
                        </a:rPr>
                        <a:t>“The good, then, is the end of all endeavour, the object on which every heart is set.”</a:t>
                      </a:r>
                      <a:r>
                        <a:rPr lang="en-GB" sz="900" i="1" dirty="0" smtClean="0">
                          <a:solidFill>
                            <a:schemeClr val="bg1"/>
                          </a:solidFill>
                          <a:effectLst/>
                          <a:latin typeface="+mn-lt"/>
                          <a:ea typeface="Calibri" panose="020F0502020204030204" pitchFamily="34" charset="0"/>
                          <a:cs typeface="Times New Roman" panose="02020603050405020304" pitchFamily="18" charset="0"/>
                        </a:rPr>
                        <a:t>,</a:t>
                      </a:r>
                      <a:r>
                        <a:rPr lang="en-GB" sz="900" i="1" baseline="0" dirty="0" smtClean="0">
                          <a:solidFill>
                            <a:schemeClr val="bg1"/>
                          </a:solidFill>
                          <a:effectLst/>
                          <a:latin typeface="+mn-lt"/>
                          <a:ea typeface="Calibri" panose="020F0502020204030204" pitchFamily="34" charset="0"/>
                          <a:cs typeface="Times New Roman" panose="02020603050405020304" pitchFamily="18" charset="0"/>
                        </a:rPr>
                        <a:t> </a:t>
                      </a:r>
                      <a:r>
                        <a:rPr lang="en-GB" sz="900" baseline="0" dirty="0" smtClean="0">
                          <a:solidFill>
                            <a:schemeClr val="bg1"/>
                          </a:solidFill>
                          <a:effectLst/>
                          <a:latin typeface="+mn-lt"/>
                          <a:ea typeface="Calibri" panose="020F0502020204030204" pitchFamily="34" charset="0"/>
                          <a:cs typeface="Times New Roman" panose="02020603050405020304" pitchFamily="18" charset="0"/>
                        </a:rPr>
                        <a:t>but </a:t>
                      </a:r>
                      <a:r>
                        <a:rPr lang="en-GB" sz="900" b="1" i="0" u="none" baseline="0" dirty="0" smtClean="0">
                          <a:solidFill>
                            <a:schemeClr val="bg1"/>
                          </a:solidFill>
                          <a:effectLst/>
                          <a:latin typeface="+mn-lt"/>
                          <a:ea typeface="Calibri" panose="020F0502020204030204" pitchFamily="34" charset="0"/>
                          <a:cs typeface="Times New Roman" panose="02020603050405020304" pitchFamily="18" charset="0"/>
                        </a:rPr>
                        <a:t>f</a:t>
                      </a:r>
                      <a:r>
                        <a:rPr lang="en-GB" sz="900" b="1" i="0" u="none" dirty="0" smtClean="0">
                          <a:solidFill>
                            <a:schemeClr val="bg1"/>
                          </a:solidFill>
                          <a:latin typeface="+mn-lt"/>
                        </a:rPr>
                        <a:t>ew philosophers </a:t>
                      </a:r>
                      <a:r>
                        <a:rPr lang="en-GB" sz="900" dirty="0" smtClean="0">
                          <a:solidFill>
                            <a:schemeClr val="bg1"/>
                          </a:solidFill>
                          <a:latin typeface="+mn-lt"/>
                        </a:rPr>
                        <a:t>accept his theory of forms</a:t>
                      </a:r>
                      <a:r>
                        <a:rPr lang="en-GB" sz="900" baseline="0" dirty="0" smtClean="0">
                          <a:solidFill>
                            <a:schemeClr val="bg1"/>
                          </a:solidFill>
                          <a:latin typeface="+mn-lt"/>
                        </a:rPr>
                        <a:t> today, e.g., is there an ideal form of </a:t>
                      </a:r>
                      <a:r>
                        <a:rPr lang="en-GB" sz="900" b="1" u="sng" baseline="0" dirty="0" smtClean="0">
                          <a:solidFill>
                            <a:schemeClr val="bg1"/>
                          </a:solidFill>
                          <a:latin typeface="+mn-lt"/>
                        </a:rPr>
                        <a:t>cancer? </a:t>
                      </a:r>
                      <a:endParaRPr lang="en-GB" sz="900" b="1" u="sng" dirty="0" smtClean="0">
                        <a:solidFill>
                          <a:schemeClr val="bg1"/>
                        </a:solidFill>
                        <a:latin typeface="+mn-lt"/>
                      </a:endParaRPr>
                    </a:p>
                  </a:txBody>
                  <a:tcPr marL="68580" marR="68580" marT="34290" marB="34290">
                    <a:solidFill>
                      <a:schemeClr val="accent6">
                        <a:lumMod val="75000"/>
                      </a:schemeClr>
                    </a:solidFill>
                  </a:tcPr>
                </a:tc>
                <a:tc>
                  <a:txBody>
                    <a:bodyPr/>
                    <a:lstStyle/>
                    <a:p>
                      <a:r>
                        <a:rPr lang="en-GB" sz="900" dirty="0" smtClean="0"/>
                        <a:t>11.</a:t>
                      </a:r>
                      <a:r>
                        <a:rPr lang="en-GB" sz="900" baseline="0" dirty="0" smtClean="0"/>
                        <a:t> </a:t>
                      </a:r>
                      <a:r>
                        <a:rPr lang="en-GB" sz="900" b="0" u="none" baseline="0" dirty="0" smtClean="0"/>
                        <a:t>Descartes</a:t>
                      </a:r>
                      <a:r>
                        <a:rPr lang="en-GB" sz="900" baseline="0" dirty="0" smtClean="0"/>
                        <a:t> also supported Plato’s reasoning against Aristotle relying on rationalism. </a:t>
                      </a:r>
                      <a:r>
                        <a:rPr lang="en-GB" sz="900" i="1" baseline="0" dirty="0" smtClean="0"/>
                        <a:t>‘cogito ergo sum’ </a:t>
                      </a:r>
                      <a:r>
                        <a:rPr lang="en-GB" sz="900" i="0" baseline="0" dirty="0" smtClean="0"/>
                        <a:t>demonstrates the only knowledge we can rely on is our </a:t>
                      </a:r>
                      <a:r>
                        <a:rPr lang="en-GB" sz="900" b="1" i="0" u="sng" baseline="0" dirty="0" smtClean="0"/>
                        <a:t>minds</a:t>
                      </a:r>
                      <a:r>
                        <a:rPr lang="en-GB" sz="900" i="0" baseline="0" dirty="0" smtClean="0"/>
                        <a:t> and not trusting in our senses. </a:t>
                      </a:r>
                      <a:r>
                        <a:rPr lang="en-GB" sz="900" i="1" baseline="0" dirty="0" smtClean="0"/>
                        <a:t> </a:t>
                      </a:r>
                      <a:endParaRPr lang="en-GB" sz="900" i="1" dirty="0"/>
                    </a:p>
                  </a:txBody>
                  <a:tcPr marL="68580" marR="68580" marT="34290" marB="34290">
                    <a:solidFill>
                      <a:schemeClr val="accent6">
                        <a:lumMod val="40000"/>
                        <a:lumOff val="60000"/>
                      </a:schemeClr>
                    </a:solidFill>
                  </a:tcPr>
                </a:tc>
                <a:extLst>
                  <a:ext uri="{0D108BD9-81ED-4DB2-BD59-A6C34878D82A}">
                    <a16:rowId xmlns:a16="http://schemas.microsoft.com/office/drawing/2014/main" val="10003"/>
                  </a:ext>
                </a:extLst>
              </a:tr>
            </a:tbl>
          </a:graphicData>
        </a:graphic>
      </p:graphicFrame>
      <p:sp>
        <p:nvSpPr>
          <p:cNvPr id="21" name="Right Arrow 20"/>
          <p:cNvSpPr/>
          <p:nvPr/>
        </p:nvSpPr>
        <p:spPr>
          <a:xfrm>
            <a:off x="6301868" y="4172592"/>
            <a:ext cx="1157250" cy="360608"/>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900" dirty="0" smtClean="0"/>
              <a:t>Reason</a:t>
            </a:r>
            <a:endParaRPr lang="en-GB" sz="900" dirty="0"/>
          </a:p>
        </p:txBody>
      </p:sp>
      <p:sp>
        <p:nvSpPr>
          <p:cNvPr id="22" name="Right Arrow 21"/>
          <p:cNvSpPr/>
          <p:nvPr/>
        </p:nvSpPr>
        <p:spPr>
          <a:xfrm>
            <a:off x="6957060" y="3871841"/>
            <a:ext cx="1321492" cy="360608"/>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900" dirty="0" smtClean="0"/>
              <a:t>Spirit</a:t>
            </a:r>
            <a:endParaRPr lang="en-GB" sz="900" dirty="0"/>
          </a:p>
        </p:txBody>
      </p:sp>
      <p:sp>
        <p:nvSpPr>
          <p:cNvPr id="23" name="Right Arrow 22"/>
          <p:cNvSpPr/>
          <p:nvPr/>
        </p:nvSpPr>
        <p:spPr>
          <a:xfrm>
            <a:off x="6957060" y="4493079"/>
            <a:ext cx="1318242" cy="30074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900" dirty="0" smtClean="0"/>
              <a:t>Appetite</a:t>
            </a:r>
            <a:endParaRPr lang="en-GB" sz="900" dirty="0"/>
          </a:p>
        </p:txBody>
      </p:sp>
      <p:pic>
        <p:nvPicPr>
          <p:cNvPr id="1028" name="Picture 4" descr="http://www.worldhistorycharts.com/wp-content/uploads/2014/10/aristotles-four-caus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5380" y="382008"/>
            <a:ext cx="3701850" cy="361061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s://s-media-cache-ak0.pinimg.com/736x/62/aa/07/62aa07975043b461769bfd448a39f71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1008" y="4742697"/>
            <a:ext cx="3310732" cy="188891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610600" y="3901097"/>
            <a:ext cx="508501"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800" b="1" i="1" dirty="0" smtClean="0"/>
              <a:t>Plato’s Chariot </a:t>
            </a:r>
            <a:endParaRPr lang="en-GB" sz="800" b="1" i="1" dirty="0"/>
          </a:p>
        </p:txBody>
      </p:sp>
      <p:sp>
        <p:nvSpPr>
          <p:cNvPr id="3" name="Left-Right Arrow 2"/>
          <p:cNvSpPr/>
          <p:nvPr/>
        </p:nvSpPr>
        <p:spPr>
          <a:xfrm>
            <a:off x="5856130" y="6623531"/>
            <a:ext cx="3258355" cy="218038"/>
          </a:xfrm>
          <a:prstGeom prst="leftRightArrow">
            <a:avLst/>
          </a:prstGeom>
        </p:spPr>
        <p:style>
          <a:lnRef idx="2">
            <a:schemeClr val="accent6"/>
          </a:lnRef>
          <a:fillRef idx="1">
            <a:schemeClr val="lt1"/>
          </a:fillRef>
          <a:effectRef idx="0">
            <a:schemeClr val="accent6"/>
          </a:effectRef>
          <a:fontRef idx="minor">
            <a:schemeClr val="dk1"/>
          </a:fontRef>
        </p:style>
        <p:txBody>
          <a:bodyPr rtlCol="0" anchor="ctr"/>
          <a:lstStyle/>
          <a:p>
            <a:r>
              <a:rPr lang="en-GB" sz="1050" dirty="0" smtClean="0"/>
              <a:t>Illusion                               Belief          Wisdom      Reality </a:t>
            </a:r>
            <a:endParaRPr lang="en-GB" sz="1050" dirty="0"/>
          </a:p>
        </p:txBody>
      </p:sp>
      <p:sp>
        <p:nvSpPr>
          <p:cNvPr id="27" name="TextBox 26"/>
          <p:cNvSpPr txBox="1"/>
          <p:nvPr/>
        </p:nvSpPr>
        <p:spPr>
          <a:xfrm>
            <a:off x="5856130" y="4904932"/>
            <a:ext cx="508501"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800" b="1" i="1" dirty="0" smtClean="0"/>
              <a:t>Plato’s Cave</a:t>
            </a:r>
            <a:endParaRPr lang="en-GB" sz="800" b="1" i="1" dirty="0"/>
          </a:p>
        </p:txBody>
      </p:sp>
      <p:sp>
        <p:nvSpPr>
          <p:cNvPr id="2" name="TextBox 1"/>
          <p:cNvSpPr txBox="1"/>
          <p:nvPr/>
        </p:nvSpPr>
        <p:spPr>
          <a:xfrm>
            <a:off x="5803753" y="647326"/>
            <a:ext cx="360000"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900" dirty="0" smtClean="0"/>
              <a:t>18.</a:t>
            </a:r>
            <a:endParaRPr lang="en-GB" sz="900" dirty="0"/>
          </a:p>
        </p:txBody>
      </p:sp>
      <p:sp>
        <p:nvSpPr>
          <p:cNvPr id="18" name="TextBox 17"/>
          <p:cNvSpPr txBox="1"/>
          <p:nvPr/>
        </p:nvSpPr>
        <p:spPr>
          <a:xfrm>
            <a:off x="7459118" y="628282"/>
            <a:ext cx="360000"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900" dirty="0" smtClean="0"/>
              <a:t>19.</a:t>
            </a:r>
            <a:endParaRPr lang="en-GB" sz="900" dirty="0"/>
          </a:p>
        </p:txBody>
      </p:sp>
      <p:sp>
        <p:nvSpPr>
          <p:cNvPr id="24" name="TextBox 23"/>
          <p:cNvSpPr txBox="1"/>
          <p:nvPr/>
        </p:nvSpPr>
        <p:spPr>
          <a:xfrm>
            <a:off x="5798110" y="2253964"/>
            <a:ext cx="360000"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900" dirty="0" smtClean="0"/>
              <a:t>20.</a:t>
            </a:r>
            <a:endParaRPr lang="en-GB" sz="900" dirty="0"/>
          </a:p>
        </p:txBody>
      </p:sp>
      <p:sp>
        <p:nvSpPr>
          <p:cNvPr id="26" name="TextBox 25"/>
          <p:cNvSpPr txBox="1"/>
          <p:nvPr/>
        </p:nvSpPr>
        <p:spPr>
          <a:xfrm>
            <a:off x="7436181" y="2249704"/>
            <a:ext cx="360000"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900" dirty="0" smtClean="0"/>
              <a:t>21.</a:t>
            </a:r>
            <a:endParaRPr lang="en-GB" sz="900" dirty="0"/>
          </a:p>
        </p:txBody>
      </p:sp>
      <p:sp>
        <p:nvSpPr>
          <p:cNvPr id="28" name="TextBox 27"/>
          <p:cNvSpPr txBox="1"/>
          <p:nvPr/>
        </p:nvSpPr>
        <p:spPr>
          <a:xfrm>
            <a:off x="6491666" y="3941760"/>
            <a:ext cx="360000"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900" dirty="0" smtClean="0"/>
              <a:t>22.</a:t>
            </a:r>
            <a:endParaRPr lang="en-GB" sz="900" dirty="0"/>
          </a:p>
        </p:txBody>
      </p:sp>
      <p:sp>
        <p:nvSpPr>
          <p:cNvPr id="29" name="TextBox 28"/>
          <p:cNvSpPr txBox="1"/>
          <p:nvPr/>
        </p:nvSpPr>
        <p:spPr>
          <a:xfrm>
            <a:off x="5884118" y="4231935"/>
            <a:ext cx="360000"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900" dirty="0" smtClean="0"/>
              <a:t>23.</a:t>
            </a:r>
            <a:endParaRPr lang="en-GB" sz="900" dirty="0"/>
          </a:p>
        </p:txBody>
      </p:sp>
      <p:sp>
        <p:nvSpPr>
          <p:cNvPr id="30" name="TextBox 29"/>
          <p:cNvSpPr txBox="1"/>
          <p:nvPr/>
        </p:nvSpPr>
        <p:spPr>
          <a:xfrm>
            <a:off x="6491666" y="4546206"/>
            <a:ext cx="360000"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900" dirty="0" smtClean="0"/>
              <a:t>24.</a:t>
            </a:r>
            <a:endParaRPr lang="en-GB" sz="900" dirty="0"/>
          </a:p>
        </p:txBody>
      </p:sp>
      <p:sp>
        <p:nvSpPr>
          <p:cNvPr id="31" name="TextBox 30"/>
          <p:cNvSpPr txBox="1"/>
          <p:nvPr/>
        </p:nvSpPr>
        <p:spPr>
          <a:xfrm>
            <a:off x="6057415" y="5853405"/>
            <a:ext cx="360000"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900" dirty="0" smtClean="0"/>
              <a:t>25.</a:t>
            </a:r>
            <a:endParaRPr lang="en-GB" sz="900" dirty="0"/>
          </a:p>
        </p:txBody>
      </p:sp>
      <p:sp>
        <p:nvSpPr>
          <p:cNvPr id="32" name="TextBox 31"/>
          <p:cNvSpPr txBox="1"/>
          <p:nvPr/>
        </p:nvSpPr>
        <p:spPr>
          <a:xfrm>
            <a:off x="6602290" y="5563656"/>
            <a:ext cx="360000"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900" dirty="0" smtClean="0"/>
              <a:t>26.</a:t>
            </a:r>
            <a:endParaRPr lang="en-GB" sz="900" dirty="0"/>
          </a:p>
        </p:txBody>
      </p:sp>
      <p:sp>
        <p:nvSpPr>
          <p:cNvPr id="33" name="TextBox 32"/>
          <p:cNvSpPr txBox="1"/>
          <p:nvPr/>
        </p:nvSpPr>
        <p:spPr>
          <a:xfrm>
            <a:off x="7125307" y="6020536"/>
            <a:ext cx="360000"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900" dirty="0" smtClean="0"/>
              <a:t>27.</a:t>
            </a:r>
            <a:endParaRPr lang="en-GB" sz="900" dirty="0"/>
          </a:p>
        </p:txBody>
      </p:sp>
      <p:sp>
        <p:nvSpPr>
          <p:cNvPr id="34" name="TextBox 33"/>
          <p:cNvSpPr txBox="1"/>
          <p:nvPr/>
        </p:nvSpPr>
        <p:spPr>
          <a:xfrm>
            <a:off x="7329841" y="5354019"/>
            <a:ext cx="360000"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900" dirty="0" smtClean="0"/>
              <a:t>28.</a:t>
            </a:r>
            <a:endParaRPr lang="en-GB" sz="900" dirty="0"/>
          </a:p>
        </p:txBody>
      </p:sp>
      <p:sp>
        <p:nvSpPr>
          <p:cNvPr id="35" name="TextBox 34"/>
          <p:cNvSpPr txBox="1"/>
          <p:nvPr/>
        </p:nvSpPr>
        <p:spPr>
          <a:xfrm>
            <a:off x="7790689" y="4960672"/>
            <a:ext cx="392593"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900" dirty="0" smtClean="0"/>
              <a:t>29.</a:t>
            </a:r>
            <a:endParaRPr lang="en-GB" sz="900" dirty="0"/>
          </a:p>
        </p:txBody>
      </p:sp>
      <p:sp>
        <p:nvSpPr>
          <p:cNvPr id="36" name="TextBox 35"/>
          <p:cNvSpPr txBox="1"/>
          <p:nvPr/>
        </p:nvSpPr>
        <p:spPr>
          <a:xfrm>
            <a:off x="8469554" y="5804234"/>
            <a:ext cx="392593"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900" dirty="0" smtClean="0"/>
              <a:t>30.</a:t>
            </a:r>
            <a:endParaRPr lang="en-GB" sz="900" dirty="0"/>
          </a:p>
        </p:txBody>
      </p:sp>
      <p:sp>
        <p:nvSpPr>
          <p:cNvPr id="8" name="Down Arrow 7"/>
          <p:cNvSpPr/>
          <p:nvPr/>
        </p:nvSpPr>
        <p:spPr>
          <a:xfrm rot="2382363">
            <a:off x="1479959" y="1971805"/>
            <a:ext cx="265814" cy="202018"/>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7" name="Down Arrow 36"/>
          <p:cNvSpPr/>
          <p:nvPr/>
        </p:nvSpPr>
        <p:spPr>
          <a:xfrm rot="19155581">
            <a:off x="3532961" y="1972460"/>
            <a:ext cx="265814" cy="202018"/>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8" name="Down Arrow 37"/>
          <p:cNvSpPr/>
          <p:nvPr/>
        </p:nvSpPr>
        <p:spPr>
          <a:xfrm rot="2198762">
            <a:off x="1646885" y="4267047"/>
            <a:ext cx="265814" cy="202018"/>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40" name="Down Arrow 39"/>
          <p:cNvSpPr/>
          <p:nvPr/>
        </p:nvSpPr>
        <p:spPr>
          <a:xfrm rot="19155581">
            <a:off x="3866206" y="4264148"/>
            <a:ext cx="265814" cy="202018"/>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 name="Oval 8"/>
          <p:cNvSpPr/>
          <p:nvPr/>
        </p:nvSpPr>
        <p:spPr>
          <a:xfrm>
            <a:off x="8211711" y="4939035"/>
            <a:ext cx="398889" cy="222740"/>
          </a:xfrm>
          <a:prstGeom prst="ellipse">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12400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535</TotalTime>
  <Words>687</Words>
  <Application>Microsoft Office PowerPoint</Application>
  <PresentationFormat>On-screen Show (4:3)</PresentationFormat>
  <Paragraphs>45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Times New Roman</vt:lpstr>
      <vt:lpstr>Trebuchet MS</vt:lpstr>
      <vt:lpstr>Office Theme</vt:lpstr>
      <vt:lpstr>PowerPoint Presentation</vt:lpstr>
    </vt:vector>
  </TitlesOfParts>
  <Company>SBHS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 Mrs A Taylor</dc:creator>
  <cp:lastModifiedBy>Leigh Almey</cp:lastModifiedBy>
  <cp:revision>63</cp:revision>
  <cp:lastPrinted>2017-01-11T09:50:36Z</cp:lastPrinted>
  <dcterms:created xsi:type="dcterms:W3CDTF">2017-01-05T13:25:17Z</dcterms:created>
  <dcterms:modified xsi:type="dcterms:W3CDTF">2018-09-13T15:49:47Z</dcterms:modified>
</cp:coreProperties>
</file>